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9" r:id="rId4"/>
    <p:sldId id="258" r:id="rId5"/>
    <p:sldId id="268" r:id="rId6"/>
    <p:sldId id="257" r:id="rId7"/>
    <p:sldId id="271" r:id="rId8"/>
    <p:sldId id="263" r:id="rId9"/>
    <p:sldId id="266" r:id="rId10"/>
    <p:sldId id="259" r:id="rId11"/>
    <p:sldId id="261" r:id="rId12"/>
    <p:sldId id="270" r:id="rId13"/>
    <p:sldId id="272" r:id="rId14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BEE8"/>
    <a:srgbClr val="FFC229"/>
    <a:srgbClr val="EDBD00"/>
    <a:srgbClr val="BA8E21"/>
    <a:srgbClr val="FCD458"/>
    <a:srgbClr val="D2FFB0"/>
    <a:srgbClr val="FFF26F"/>
    <a:srgbClr val="FCCB52"/>
    <a:srgbClr val="24B8AD"/>
    <a:srgbClr val="2124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15"/>
  </p:normalViewPr>
  <p:slideViewPr>
    <p:cSldViewPr>
      <p:cViewPr varScale="1">
        <p:scale>
          <a:sx n="162" d="100"/>
          <a:sy n="162" d="100"/>
        </p:scale>
        <p:origin x="20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139AE-E9E2-4BC3-A9C4-D7BFD911A515}" type="datetimeFigureOut">
              <a:rPr lang="fr-FR" smtClean="0"/>
              <a:t>01/09/2024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622-38B1-4E13-8623-84ADA61FE6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724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139AE-E9E2-4BC3-A9C4-D7BFD911A515}" type="datetimeFigureOut">
              <a:rPr lang="fr-FR" smtClean="0"/>
              <a:t>01/09/2024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622-38B1-4E13-8623-84ADA61FE6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62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139AE-E9E2-4BC3-A9C4-D7BFD911A515}" type="datetimeFigureOut">
              <a:rPr lang="fr-FR" smtClean="0"/>
              <a:t>01/09/2024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622-38B1-4E13-8623-84ADA61FE6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8832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139AE-E9E2-4BC3-A9C4-D7BFD911A515}" type="datetimeFigureOut">
              <a:rPr lang="fr-FR" smtClean="0"/>
              <a:t>01/09/2024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622-38B1-4E13-8623-84ADA61FE6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1919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139AE-E9E2-4BC3-A9C4-D7BFD911A515}" type="datetimeFigureOut">
              <a:rPr lang="fr-FR" smtClean="0"/>
              <a:t>01/09/2024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622-38B1-4E13-8623-84ADA61FE6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7382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139AE-E9E2-4BC3-A9C4-D7BFD911A515}" type="datetimeFigureOut">
              <a:rPr lang="fr-FR" smtClean="0"/>
              <a:t>01/09/2024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622-38B1-4E13-8623-84ADA61FE6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9299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139AE-E9E2-4BC3-A9C4-D7BFD911A515}" type="datetimeFigureOut">
              <a:rPr lang="fr-FR" smtClean="0"/>
              <a:t>01/09/2024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622-38B1-4E13-8623-84ADA61FE6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694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139AE-E9E2-4BC3-A9C4-D7BFD911A515}" type="datetimeFigureOut">
              <a:rPr lang="fr-FR" smtClean="0"/>
              <a:t>01/09/2024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622-38B1-4E13-8623-84ADA61FE6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7336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139AE-E9E2-4BC3-A9C4-D7BFD911A515}" type="datetimeFigureOut">
              <a:rPr lang="fr-FR" smtClean="0"/>
              <a:t>01/09/2024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622-38B1-4E13-8623-84ADA61FE6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4109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139AE-E9E2-4BC3-A9C4-D7BFD911A515}" type="datetimeFigureOut">
              <a:rPr lang="fr-FR" smtClean="0"/>
              <a:t>01/09/2024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622-38B1-4E13-8623-84ADA61FE6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8333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139AE-E9E2-4BC3-A9C4-D7BFD911A515}" type="datetimeFigureOut">
              <a:rPr lang="fr-FR" smtClean="0"/>
              <a:t>01/09/2024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F622-38B1-4E13-8623-84ADA61FE6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89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139AE-E9E2-4BC3-A9C4-D7BFD911A515}" type="datetimeFigureOut">
              <a:rPr lang="fr-FR" smtClean="0"/>
              <a:t>01/09/2024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4F622-38B1-4E13-8623-84ADA61FE6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31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hyperlink" Target="https://youtu.be/eOzBfOcs_DI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3B5BDC-0B0E-6241-BC36-99D770BA63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BBE985E-61C3-6745-8185-E4E740F16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3" y="16525"/>
            <a:ext cx="9121967" cy="3347313"/>
          </a:xfrm>
          <a:prstGeom prst="rect">
            <a:avLst/>
          </a:prstGeom>
        </p:spPr>
      </p:pic>
      <p:sp>
        <p:nvSpPr>
          <p:cNvPr id="8" name="Google Shape;68;p15">
            <a:extLst>
              <a:ext uri="{FF2B5EF4-FFF2-40B4-BE49-F238E27FC236}">
                <a16:creationId xmlns:a16="http://schemas.microsoft.com/office/drawing/2014/main" id="{7F5EA846-AB3F-0B45-97B3-6700F6F5A279}"/>
              </a:ext>
            </a:extLst>
          </p:cNvPr>
          <p:cNvSpPr txBox="1">
            <a:spLocks/>
          </p:cNvSpPr>
          <p:nvPr/>
        </p:nvSpPr>
        <p:spPr>
          <a:xfrm>
            <a:off x="611560" y="3291831"/>
            <a:ext cx="3640075" cy="183514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r">
              <a:lnSpc>
                <a:spcPct val="150000"/>
              </a:lnSpc>
            </a:pPr>
            <a:r>
              <a:rPr lang="fr-FR" sz="1900" b="1" dirty="0">
                <a:solidFill>
                  <a:srgbClr val="00B050"/>
                </a:solidFill>
                <a:latin typeface="+mj-lt"/>
              </a:rPr>
              <a:t>The </a:t>
            </a:r>
            <a:r>
              <a:rPr lang="fr-FR" sz="1900" b="1" dirty="0" err="1">
                <a:solidFill>
                  <a:srgbClr val="00B050"/>
                </a:solidFill>
                <a:latin typeface="+mj-lt"/>
              </a:rPr>
              <a:t>Environment</a:t>
            </a:r>
            <a:r>
              <a:rPr lang="fr-FR" sz="19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fr-FR" sz="1900" b="1" dirty="0">
                <a:solidFill>
                  <a:schemeClr val="tx1"/>
                </a:solidFill>
                <a:latin typeface="+mj-lt"/>
              </a:rPr>
              <a:t>:</a:t>
            </a:r>
          </a:p>
          <a:p>
            <a:pPr lvl="1" algn="r">
              <a:lnSpc>
                <a:spcPct val="150000"/>
              </a:lnSpc>
            </a:pPr>
            <a:r>
              <a:rPr lang="fr-FR" sz="1900" b="1" dirty="0">
                <a:solidFill>
                  <a:srgbClr val="00B050"/>
                </a:solidFill>
                <a:latin typeface="+mj-lt"/>
              </a:rPr>
              <a:t>The Habitat </a:t>
            </a:r>
            <a:r>
              <a:rPr lang="fr-FR" sz="1900" b="1" dirty="0">
                <a:solidFill>
                  <a:schemeClr val="tx1"/>
                </a:solidFill>
                <a:latin typeface="+mj-lt"/>
              </a:rPr>
              <a:t>:</a:t>
            </a:r>
          </a:p>
          <a:p>
            <a:pPr lvl="1" algn="r">
              <a:lnSpc>
                <a:spcPct val="150000"/>
              </a:lnSpc>
            </a:pPr>
            <a:r>
              <a:rPr lang="fr-FR" sz="1900" b="1" dirty="0">
                <a:solidFill>
                  <a:srgbClr val="00B050"/>
                </a:solidFill>
                <a:latin typeface="+mj-lt"/>
              </a:rPr>
              <a:t>The </a:t>
            </a:r>
            <a:r>
              <a:rPr lang="fr-FR" sz="1900" b="1" dirty="0" err="1">
                <a:solidFill>
                  <a:srgbClr val="00B050"/>
                </a:solidFill>
                <a:latin typeface="+mj-lt"/>
              </a:rPr>
              <a:t>Economy</a:t>
            </a:r>
            <a:r>
              <a:rPr lang="fr-FR" sz="1900" b="1" dirty="0">
                <a:solidFill>
                  <a:schemeClr val="tx1"/>
                </a:solidFill>
                <a:latin typeface="+mj-lt"/>
              </a:rPr>
              <a:t> :</a:t>
            </a:r>
          </a:p>
        </p:txBody>
      </p:sp>
      <p:sp>
        <p:nvSpPr>
          <p:cNvPr id="9" name="Google Shape;68;p15">
            <a:extLst>
              <a:ext uri="{FF2B5EF4-FFF2-40B4-BE49-F238E27FC236}">
                <a16:creationId xmlns:a16="http://schemas.microsoft.com/office/drawing/2014/main" id="{AC3A09E9-C39A-DA49-B315-ED16DA471AAE}"/>
              </a:ext>
            </a:extLst>
          </p:cNvPr>
          <p:cNvSpPr txBox="1">
            <a:spLocks/>
          </p:cNvSpPr>
          <p:nvPr/>
        </p:nvSpPr>
        <p:spPr>
          <a:xfrm>
            <a:off x="3779913" y="3291830"/>
            <a:ext cx="4248472" cy="183514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lnSpc>
                <a:spcPct val="150000"/>
              </a:lnSpc>
            </a:pPr>
            <a:r>
              <a:rPr lang="fr-FR" sz="1900" b="1" dirty="0" err="1">
                <a:solidFill>
                  <a:srgbClr val="00B050"/>
                </a:solidFill>
                <a:latin typeface="+mj-lt"/>
              </a:rPr>
              <a:t>Biobased</a:t>
            </a:r>
            <a:r>
              <a:rPr lang="fr-FR" sz="1900" b="1" dirty="0">
                <a:solidFill>
                  <a:srgbClr val="00B050"/>
                </a:solidFill>
                <a:latin typeface="+mj-lt"/>
              </a:rPr>
              <a:t> / Stores </a:t>
            </a:r>
            <a:r>
              <a:rPr lang="fr-FR" sz="1900" b="1" dirty="0" err="1">
                <a:solidFill>
                  <a:srgbClr val="00B050"/>
                </a:solidFill>
                <a:latin typeface="+mj-lt"/>
              </a:rPr>
              <a:t>Carbon</a:t>
            </a:r>
            <a:r>
              <a:rPr lang="fr-FR" sz="1900" b="1" dirty="0">
                <a:solidFill>
                  <a:srgbClr val="00B050"/>
                </a:solidFill>
                <a:latin typeface="+mj-lt"/>
              </a:rPr>
              <a:t> !</a:t>
            </a:r>
          </a:p>
          <a:p>
            <a:pPr lvl="1" algn="l">
              <a:lnSpc>
                <a:spcPct val="150000"/>
              </a:lnSpc>
            </a:pPr>
            <a:r>
              <a:rPr lang="fr-FR" sz="1900" b="1" dirty="0">
                <a:solidFill>
                  <a:srgbClr val="00B050"/>
                </a:solidFill>
                <a:latin typeface="+mj-lt"/>
              </a:rPr>
              <a:t>Winter &amp; </a:t>
            </a:r>
            <a:r>
              <a:rPr lang="fr-FR" sz="1900" b="1" dirty="0" err="1">
                <a:solidFill>
                  <a:srgbClr val="00B050"/>
                </a:solidFill>
                <a:latin typeface="+mj-lt"/>
              </a:rPr>
              <a:t>Summer</a:t>
            </a:r>
            <a:r>
              <a:rPr lang="fr-FR" sz="19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fr-FR" sz="1900" b="1" dirty="0" err="1">
                <a:solidFill>
                  <a:srgbClr val="00B050"/>
                </a:solidFill>
                <a:latin typeface="+mj-lt"/>
              </a:rPr>
              <a:t>Comfort</a:t>
            </a:r>
            <a:endParaRPr lang="fr-FR" sz="1900" b="1" dirty="0">
              <a:solidFill>
                <a:srgbClr val="00B050"/>
              </a:solidFill>
              <a:latin typeface="+mj-lt"/>
            </a:endParaRPr>
          </a:p>
          <a:p>
            <a:pPr lvl="1" algn="l">
              <a:lnSpc>
                <a:spcPct val="150000"/>
              </a:lnSpc>
            </a:pPr>
            <a:r>
              <a:rPr lang="fr-FR" sz="1900" b="1" dirty="0" err="1">
                <a:solidFill>
                  <a:srgbClr val="00B050"/>
                </a:solidFill>
                <a:latin typeface="+mj-lt"/>
              </a:rPr>
              <a:t>Resources</a:t>
            </a:r>
            <a:r>
              <a:rPr lang="fr-FR" sz="1900" b="1" dirty="0">
                <a:solidFill>
                  <a:srgbClr val="00B050"/>
                </a:solidFill>
                <a:latin typeface="+mj-lt"/>
              </a:rPr>
              <a:t> &amp; local </a:t>
            </a:r>
            <a:r>
              <a:rPr lang="fr-FR" sz="1900" b="1" dirty="0" err="1">
                <a:solidFill>
                  <a:srgbClr val="00B050"/>
                </a:solidFill>
                <a:latin typeface="+mj-lt"/>
              </a:rPr>
              <a:t>employment</a:t>
            </a:r>
            <a:endParaRPr lang="fr-FR" sz="1900" b="1" dirty="0">
              <a:solidFill>
                <a:srgbClr val="00B050"/>
              </a:solidFill>
              <a:latin typeface="+mj-lt"/>
            </a:endParaRPr>
          </a:p>
          <a:p>
            <a:pPr lvl="1" algn="l"/>
            <a:endParaRPr lang="fr-FR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35E5DA6-4743-D943-AC7A-9EFD975590C4}"/>
              </a:ext>
            </a:extLst>
          </p:cNvPr>
          <p:cNvSpPr txBox="1"/>
          <p:nvPr/>
        </p:nvSpPr>
        <p:spPr>
          <a:xfrm rot="19814468">
            <a:off x="405910" y="4086156"/>
            <a:ext cx="1580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B050"/>
                </a:solidFill>
                <a:latin typeface="+mj-lt"/>
              </a:rPr>
              <a:t>GOOD FOR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8A5D290-A96C-384B-AE38-DCAA8B4F6666}"/>
              </a:ext>
            </a:extLst>
          </p:cNvPr>
          <p:cNvSpPr txBox="1"/>
          <p:nvPr/>
        </p:nvSpPr>
        <p:spPr>
          <a:xfrm>
            <a:off x="411377" y="1252223"/>
            <a:ext cx="2490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B050"/>
                </a:solidFill>
                <a:latin typeface="+mj-lt"/>
              </a:rPr>
              <a:t>INSUL </a:t>
            </a:r>
            <a:r>
              <a:rPr lang="fr-FR" sz="2800" b="1" dirty="0" err="1">
                <a:solidFill>
                  <a:srgbClr val="00B050"/>
                </a:solidFill>
                <a:latin typeface="+mj-lt"/>
              </a:rPr>
              <a:t>with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fr-FR" sz="2400" b="1" dirty="0" err="1">
                <a:solidFill>
                  <a:srgbClr val="00B050"/>
                </a:solidFill>
                <a:latin typeface="+mj-lt"/>
              </a:rPr>
              <a:t>Straw</a:t>
            </a:r>
            <a:endParaRPr lang="fr-FR" sz="24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B267E5F-27C9-4842-A776-0C6826146A9E}"/>
              </a:ext>
            </a:extLst>
          </p:cNvPr>
          <p:cNvSpPr txBox="1"/>
          <p:nvPr/>
        </p:nvSpPr>
        <p:spPr>
          <a:xfrm>
            <a:off x="1656493" y="1905192"/>
            <a:ext cx="3237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00B050"/>
                </a:solidFill>
                <a:latin typeface="+mj-lt"/>
              </a:rPr>
              <a:t>Decarbonize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 Real </a:t>
            </a:r>
            <a:r>
              <a:rPr lang="fr-FR" sz="2400" b="1" dirty="0" err="1">
                <a:solidFill>
                  <a:srgbClr val="00B050"/>
                </a:solidFill>
                <a:latin typeface="+mj-lt"/>
              </a:rPr>
              <a:t>Estate</a:t>
            </a:r>
            <a:endParaRPr lang="fr-FR" sz="24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336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CAEE27FD-8B40-A84F-BD10-8D613ECD3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70175"/>
            <a:ext cx="8619332" cy="973325"/>
          </a:xfrm>
          <a:prstGeom prst="rect">
            <a:avLst/>
          </a:prstGeom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F4F3B63-AD98-7E44-8643-34D01CA4C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383102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1ED722-7B82-494C-AFDE-3D286AD0DC7F}"/>
              </a:ext>
            </a:extLst>
          </p:cNvPr>
          <p:cNvSpPr/>
          <p:nvPr/>
        </p:nvSpPr>
        <p:spPr>
          <a:xfrm>
            <a:off x="3976889" y="1668905"/>
            <a:ext cx="201168" cy="51206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8F9C463-F6D2-A94A-AEFD-AC06CAB9B570}"/>
              </a:ext>
            </a:extLst>
          </p:cNvPr>
          <p:cNvSpPr txBox="1"/>
          <p:nvPr/>
        </p:nvSpPr>
        <p:spPr>
          <a:xfrm>
            <a:off x="1475656" y="1438072"/>
            <a:ext cx="2414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B050"/>
                </a:solidFill>
                <a:latin typeface="+mj-lt"/>
              </a:rPr>
              <a:t>PRESS </a:t>
            </a:r>
            <a:r>
              <a:rPr lang="fr-FR" sz="2400" b="1" dirty="0" err="1">
                <a:solidFill>
                  <a:srgbClr val="00B050"/>
                </a:solidFill>
                <a:latin typeface="+mj-lt"/>
              </a:rPr>
              <a:t>your</a:t>
            </a:r>
            <a:r>
              <a:rPr lang="fr-FR" sz="24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fr-FR" sz="2400" b="1" dirty="0" err="1">
                <a:solidFill>
                  <a:srgbClr val="00B050"/>
                </a:solidFill>
                <a:latin typeface="+mj-lt"/>
              </a:rPr>
              <a:t>Straw</a:t>
            </a:r>
            <a:endParaRPr lang="fr-FR" sz="24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71801F-8C15-A442-B720-DB2B8CF95587}"/>
              </a:ext>
            </a:extLst>
          </p:cNvPr>
          <p:cNvSpPr/>
          <p:nvPr/>
        </p:nvSpPr>
        <p:spPr>
          <a:xfrm>
            <a:off x="698452" y="3795886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B050"/>
                </a:solidFill>
              </a:rPr>
              <a:t>BRINGING STRAW PRODUCTION CLOSER TO THE RESOURCE</a:t>
            </a:r>
          </a:p>
        </p:txBody>
      </p:sp>
    </p:spTree>
    <p:extLst>
      <p:ext uri="{BB962C8B-B14F-4D97-AF65-F5344CB8AC3E}">
        <p14:creationId xmlns:p14="http://schemas.microsoft.com/office/powerpoint/2010/main" val="3793816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6C5A64-D6B5-8F4C-8189-A78CD6601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865" y="338014"/>
            <a:ext cx="4309531" cy="2396719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rgbClr val="00B050"/>
                </a:solidFill>
              </a:rPr>
              <a:t>A franchise of the </a:t>
            </a:r>
            <a:r>
              <a:rPr lang="fr-FR" sz="2400" i="1" dirty="0">
                <a:solidFill>
                  <a:srgbClr val="00B050"/>
                </a:solidFill>
              </a:rPr>
              <a:t>ISOL’en Paille </a:t>
            </a:r>
            <a:r>
              <a:rPr lang="fr-FR" sz="2400" b="1" dirty="0">
                <a:solidFill>
                  <a:srgbClr val="00B050"/>
                </a:solidFill>
              </a:rPr>
              <a:t>concept </a:t>
            </a:r>
            <a:r>
              <a:rPr lang="fr-FR" sz="2400" b="1" dirty="0" err="1">
                <a:solidFill>
                  <a:srgbClr val="00B050"/>
                </a:solidFill>
              </a:rPr>
              <a:t>which</a:t>
            </a:r>
            <a:r>
              <a:rPr lang="fr-FR" sz="2400" b="1" dirty="0">
                <a:solidFill>
                  <a:srgbClr val="00B050"/>
                </a:solidFill>
              </a:rPr>
              <a:t> has </a:t>
            </a:r>
            <a:r>
              <a:rPr lang="fr-FR" sz="2400" b="1" dirty="0" err="1">
                <a:solidFill>
                  <a:srgbClr val="00B050"/>
                </a:solidFill>
              </a:rPr>
              <a:t>already</a:t>
            </a:r>
            <a:r>
              <a:rPr lang="fr-FR" sz="2400" b="1" dirty="0">
                <a:solidFill>
                  <a:srgbClr val="00B050"/>
                </a:solidFill>
              </a:rPr>
              <a:t> </a:t>
            </a:r>
            <a:r>
              <a:rPr lang="fr-FR" sz="2400" b="1" dirty="0" err="1">
                <a:solidFill>
                  <a:srgbClr val="00B050"/>
                </a:solidFill>
              </a:rPr>
              <a:t>found</a:t>
            </a:r>
            <a:r>
              <a:rPr lang="fr-FR" sz="2400" b="1" dirty="0">
                <a:solidFill>
                  <a:srgbClr val="00B050"/>
                </a:solidFill>
              </a:rPr>
              <a:t> </a:t>
            </a:r>
            <a:r>
              <a:rPr lang="fr-FR" sz="2400" b="1" dirty="0" err="1">
                <a:solidFill>
                  <a:srgbClr val="00B050"/>
                </a:solidFill>
              </a:rPr>
              <a:t>several</a:t>
            </a:r>
            <a:r>
              <a:rPr lang="fr-FR" sz="2400" b="1" dirty="0">
                <a:solidFill>
                  <a:srgbClr val="00B050"/>
                </a:solidFill>
              </a:rPr>
              <a:t> production sites</a:t>
            </a:r>
            <a:br>
              <a:rPr lang="fr-FR" sz="2400" b="1" dirty="0">
                <a:solidFill>
                  <a:srgbClr val="00B050"/>
                </a:solidFill>
              </a:rPr>
            </a:br>
            <a:br>
              <a:rPr lang="fr-FR" sz="2400" b="1" dirty="0">
                <a:solidFill>
                  <a:srgbClr val="00B050"/>
                </a:solidFill>
              </a:rPr>
            </a:br>
            <a:r>
              <a:rPr lang="fr-FR" sz="2400" b="1" dirty="0">
                <a:solidFill>
                  <a:srgbClr val="00B050"/>
                </a:solidFill>
              </a:rPr>
              <a:t>and Europe </a:t>
            </a:r>
            <a:r>
              <a:rPr lang="fr-FR" sz="2400" b="1" dirty="0" err="1">
                <a:solidFill>
                  <a:srgbClr val="00B050"/>
                </a:solidFill>
              </a:rPr>
              <a:t>soon</a:t>
            </a:r>
            <a:r>
              <a:rPr lang="fr-FR" sz="2400" b="1" dirty="0">
                <a:solidFill>
                  <a:srgbClr val="00B050"/>
                </a:solidFill>
              </a:rPr>
              <a:t> !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F925CC2-94BC-354F-AF22-30BFC293452C}"/>
              </a:ext>
            </a:extLst>
          </p:cNvPr>
          <p:cNvSpPr txBox="1">
            <a:spLocks/>
          </p:cNvSpPr>
          <p:nvPr/>
        </p:nvSpPr>
        <p:spPr>
          <a:xfrm>
            <a:off x="1010828" y="3109631"/>
            <a:ext cx="3193843" cy="179680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28625" indent="-428625" algn="r">
              <a:buFont typeface="Wingdings" pitchFamily="2" charset="2"/>
              <a:buChar char="ü"/>
            </a:pPr>
            <a:r>
              <a:rPr lang="fr-FR" sz="3300" dirty="0">
                <a:solidFill>
                  <a:schemeClr val="accent6">
                    <a:lumMod val="75000"/>
                  </a:schemeClr>
                </a:solidFill>
              </a:rPr>
              <a:t>Bretagne</a:t>
            </a:r>
          </a:p>
          <a:p>
            <a:pPr marL="428625" indent="-428625" algn="r">
              <a:buFont typeface="Wingdings" pitchFamily="2" charset="2"/>
              <a:buChar char="ü"/>
            </a:pPr>
            <a:r>
              <a:rPr lang="fr-FR" sz="3300" dirty="0">
                <a:solidFill>
                  <a:schemeClr val="accent6">
                    <a:lumMod val="75000"/>
                  </a:schemeClr>
                </a:solidFill>
              </a:rPr>
              <a:t>Nord</a:t>
            </a:r>
          </a:p>
          <a:p>
            <a:pPr marL="428625" indent="-428625" algn="r">
              <a:buFont typeface="Wingdings" pitchFamily="2" charset="2"/>
              <a:buChar char="ü"/>
            </a:pPr>
            <a:r>
              <a:rPr lang="fr-FR" sz="3300" dirty="0">
                <a:solidFill>
                  <a:schemeClr val="accent6">
                    <a:lumMod val="75000"/>
                  </a:schemeClr>
                </a:solidFill>
              </a:rPr>
              <a:t>Nièvre</a:t>
            </a:r>
          </a:p>
          <a:p>
            <a:pPr marL="428625" indent="-428625" algn="r">
              <a:buFont typeface="Wingdings" pitchFamily="2" charset="2"/>
              <a:buChar char="ü"/>
            </a:pPr>
            <a:r>
              <a:rPr lang="fr-FR" sz="3300" dirty="0">
                <a:solidFill>
                  <a:schemeClr val="accent6">
                    <a:lumMod val="75000"/>
                  </a:schemeClr>
                </a:solidFill>
              </a:rPr>
              <a:t>Camargue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1939FE5-25B3-B64A-A91E-78E81A7F1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800" y="0"/>
            <a:ext cx="4902200" cy="5141610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10D9E148-09DC-9A41-8C2B-1572A1FD9F96}"/>
              </a:ext>
            </a:extLst>
          </p:cNvPr>
          <p:cNvCxnSpPr>
            <a:cxnSpLocks/>
          </p:cNvCxnSpPr>
          <p:nvPr/>
        </p:nvCxnSpPr>
        <p:spPr>
          <a:xfrm flipV="1">
            <a:off x="4309532" y="1354667"/>
            <a:ext cx="2802469" cy="2523067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C725E3D-5827-C443-82A9-C632BF79391E}"/>
              </a:ext>
            </a:extLst>
          </p:cNvPr>
          <p:cNvCxnSpPr>
            <a:cxnSpLocks/>
          </p:cNvCxnSpPr>
          <p:nvPr/>
        </p:nvCxnSpPr>
        <p:spPr>
          <a:xfrm flipV="1">
            <a:off x="4309534" y="2544234"/>
            <a:ext cx="679448" cy="9271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4E08A3C-4B5D-3640-B674-0668391D5C2F}"/>
              </a:ext>
            </a:extLst>
          </p:cNvPr>
          <p:cNvCxnSpPr>
            <a:cxnSpLocks/>
          </p:cNvCxnSpPr>
          <p:nvPr/>
        </p:nvCxnSpPr>
        <p:spPr>
          <a:xfrm flipV="1">
            <a:off x="4309533" y="2734734"/>
            <a:ext cx="2878669" cy="1585489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381251C-C90B-3B41-85B1-B4491B87F182}"/>
              </a:ext>
            </a:extLst>
          </p:cNvPr>
          <p:cNvCxnSpPr>
            <a:cxnSpLocks/>
          </p:cNvCxnSpPr>
          <p:nvPr/>
        </p:nvCxnSpPr>
        <p:spPr>
          <a:xfrm flipV="1">
            <a:off x="4309531" y="4402667"/>
            <a:ext cx="3175003" cy="186267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857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6C5A64-D6B5-8F4C-8189-A78CD6601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87" y="366495"/>
            <a:ext cx="7083081" cy="824669"/>
          </a:xfrm>
        </p:spPr>
        <p:txBody>
          <a:bodyPr>
            <a:normAutofit/>
          </a:bodyPr>
          <a:lstStyle/>
          <a:p>
            <a:r>
              <a:rPr lang="fr-FR" dirty="0"/>
              <a:t>A </a:t>
            </a:r>
            <a:r>
              <a:rPr lang="fr-FR" dirty="0" err="1"/>
              <a:t>fundraiser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underway</a:t>
            </a:r>
            <a:endParaRPr lang="fr-FR" dirty="0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42EB27A6-F3A7-B64A-8368-4C8E754DD193}"/>
              </a:ext>
            </a:extLst>
          </p:cNvPr>
          <p:cNvCxnSpPr>
            <a:cxnSpLocks/>
          </p:cNvCxnSpPr>
          <p:nvPr/>
        </p:nvCxnSpPr>
        <p:spPr>
          <a:xfrm>
            <a:off x="338667" y="3446650"/>
            <a:ext cx="8553813" cy="0"/>
          </a:xfrm>
          <a:prstGeom prst="straightConnector1">
            <a:avLst/>
          </a:prstGeom>
          <a:ln w="76200">
            <a:solidFill>
              <a:srgbClr val="FFC2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4736B4A-96ED-1B48-BCCD-EA5F071347BD}"/>
              </a:ext>
            </a:extLst>
          </p:cNvPr>
          <p:cNvCxnSpPr/>
          <p:nvPr/>
        </p:nvCxnSpPr>
        <p:spPr>
          <a:xfrm>
            <a:off x="795866" y="3311183"/>
            <a:ext cx="0" cy="262467"/>
          </a:xfrm>
          <a:prstGeom prst="line">
            <a:avLst/>
          </a:prstGeom>
          <a:ln w="76200">
            <a:solidFill>
              <a:srgbClr val="FFC2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5AA0CF6-B1CA-F946-ACF2-594CE51B84CB}"/>
              </a:ext>
            </a:extLst>
          </p:cNvPr>
          <p:cNvCxnSpPr/>
          <p:nvPr/>
        </p:nvCxnSpPr>
        <p:spPr>
          <a:xfrm>
            <a:off x="2256366" y="3315417"/>
            <a:ext cx="0" cy="26246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8B9EAE0-BCE2-B444-8562-058C6DED8AE2}"/>
              </a:ext>
            </a:extLst>
          </p:cNvPr>
          <p:cNvCxnSpPr/>
          <p:nvPr/>
        </p:nvCxnSpPr>
        <p:spPr>
          <a:xfrm>
            <a:off x="2256366" y="3315417"/>
            <a:ext cx="0" cy="262467"/>
          </a:xfrm>
          <a:prstGeom prst="line">
            <a:avLst/>
          </a:prstGeom>
          <a:ln w="76200">
            <a:solidFill>
              <a:srgbClr val="FFC2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9078A325-5713-8344-8138-6D0CD844EB24}"/>
              </a:ext>
            </a:extLst>
          </p:cNvPr>
          <p:cNvCxnSpPr/>
          <p:nvPr/>
        </p:nvCxnSpPr>
        <p:spPr>
          <a:xfrm>
            <a:off x="3716866" y="3319651"/>
            <a:ext cx="0" cy="26246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C3DB518-3AF4-2243-89BE-36ABD61AE505}"/>
              </a:ext>
            </a:extLst>
          </p:cNvPr>
          <p:cNvCxnSpPr/>
          <p:nvPr/>
        </p:nvCxnSpPr>
        <p:spPr>
          <a:xfrm>
            <a:off x="3708398" y="3319651"/>
            <a:ext cx="0" cy="262467"/>
          </a:xfrm>
          <a:prstGeom prst="line">
            <a:avLst/>
          </a:prstGeom>
          <a:ln w="76200">
            <a:solidFill>
              <a:srgbClr val="FFC2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5F02E64-C97A-964B-B801-9249BF6AF234}"/>
              </a:ext>
            </a:extLst>
          </p:cNvPr>
          <p:cNvCxnSpPr/>
          <p:nvPr/>
        </p:nvCxnSpPr>
        <p:spPr>
          <a:xfrm>
            <a:off x="5168898" y="3323884"/>
            <a:ext cx="0" cy="26246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24C959A-1D31-C243-9F66-9E25671C9685}"/>
              </a:ext>
            </a:extLst>
          </p:cNvPr>
          <p:cNvCxnSpPr/>
          <p:nvPr/>
        </p:nvCxnSpPr>
        <p:spPr>
          <a:xfrm>
            <a:off x="5168898" y="3319651"/>
            <a:ext cx="0" cy="262467"/>
          </a:xfrm>
          <a:prstGeom prst="line">
            <a:avLst/>
          </a:prstGeom>
          <a:ln w="76200">
            <a:solidFill>
              <a:srgbClr val="FFC2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355C83E7-F169-5F4B-A5AE-78393988CA08}"/>
              </a:ext>
            </a:extLst>
          </p:cNvPr>
          <p:cNvCxnSpPr/>
          <p:nvPr/>
        </p:nvCxnSpPr>
        <p:spPr>
          <a:xfrm>
            <a:off x="6629398" y="3323884"/>
            <a:ext cx="0" cy="262467"/>
          </a:xfrm>
          <a:prstGeom prst="line">
            <a:avLst/>
          </a:prstGeom>
          <a:ln w="76200">
            <a:solidFill>
              <a:srgbClr val="FFC2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1C521012-6545-7449-B1F0-4E346C1DA840}"/>
              </a:ext>
            </a:extLst>
          </p:cNvPr>
          <p:cNvSpPr txBox="1"/>
          <p:nvPr/>
        </p:nvSpPr>
        <p:spPr>
          <a:xfrm>
            <a:off x="444030" y="3674853"/>
            <a:ext cx="716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/>
              <a:t>Juil</a:t>
            </a:r>
            <a:r>
              <a:rPr lang="fr-FR" sz="1600" b="1" dirty="0"/>
              <a:t> 24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D8AFE56-374C-EA4C-BE5D-8E17BCFDCA94}"/>
              </a:ext>
            </a:extLst>
          </p:cNvPr>
          <p:cNvSpPr txBox="1"/>
          <p:nvPr/>
        </p:nvSpPr>
        <p:spPr>
          <a:xfrm>
            <a:off x="1904529" y="3674853"/>
            <a:ext cx="813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/>
              <a:t>Janv</a:t>
            </a:r>
            <a:r>
              <a:rPr lang="fr-FR" sz="1600" b="1" dirty="0"/>
              <a:t> 25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3689064-F8E5-E04F-9C5B-445353AC6D2E}"/>
              </a:ext>
            </a:extLst>
          </p:cNvPr>
          <p:cNvSpPr txBox="1"/>
          <p:nvPr/>
        </p:nvSpPr>
        <p:spPr>
          <a:xfrm>
            <a:off x="3342976" y="3667423"/>
            <a:ext cx="716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/>
              <a:t>Juil</a:t>
            </a:r>
            <a:r>
              <a:rPr lang="fr-FR" sz="1600" b="1" dirty="0"/>
              <a:t> 25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FAEE794-3446-124B-841F-D580F074DFD1}"/>
              </a:ext>
            </a:extLst>
          </p:cNvPr>
          <p:cNvSpPr txBox="1"/>
          <p:nvPr/>
        </p:nvSpPr>
        <p:spPr>
          <a:xfrm>
            <a:off x="4817061" y="3672695"/>
            <a:ext cx="813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/>
              <a:t>Janv</a:t>
            </a:r>
            <a:r>
              <a:rPr lang="fr-FR" sz="1600" b="1" dirty="0"/>
              <a:t> 26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94136F4-3C32-E04F-8AF0-3DA8B4D14906}"/>
              </a:ext>
            </a:extLst>
          </p:cNvPr>
          <p:cNvSpPr txBox="1"/>
          <p:nvPr/>
        </p:nvSpPr>
        <p:spPr>
          <a:xfrm>
            <a:off x="6303409" y="3648331"/>
            <a:ext cx="716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/>
              <a:t>Juil</a:t>
            </a:r>
            <a:r>
              <a:rPr lang="fr-FR" sz="1600" b="1" dirty="0"/>
              <a:t> 26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7EED330A-FE49-9D47-9C90-92B55C878B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94110">
            <a:off x="1653436" y="2258711"/>
            <a:ext cx="1463405" cy="66906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AA97D4F-AE30-3D40-9F9E-4EAABED08B5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94110">
            <a:off x="2665401" y="2252294"/>
            <a:ext cx="1463405" cy="66906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2B32226-376F-304F-82B6-ABC6491C1B3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94110">
            <a:off x="3690471" y="2242108"/>
            <a:ext cx="1463405" cy="669061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EA12ABB-7452-E241-BC6A-D12F1268CCD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94110">
            <a:off x="4715542" y="2240424"/>
            <a:ext cx="1463405" cy="66906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32B0807-5865-4145-AC81-AABF8BA573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94110">
            <a:off x="5727507" y="2234007"/>
            <a:ext cx="1463405" cy="66906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CA636E7-4F8D-3D45-884C-75ACE7F4444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94110">
            <a:off x="6752577" y="2223821"/>
            <a:ext cx="1463405" cy="669061"/>
          </a:xfrm>
          <a:prstGeom prst="rect">
            <a:avLst/>
          </a:prstGeom>
        </p:spPr>
      </p:pic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A24DF96F-067E-934A-9073-14727B5B2288}"/>
              </a:ext>
            </a:extLst>
          </p:cNvPr>
          <p:cNvSpPr txBox="1">
            <a:spLocks/>
          </p:cNvSpPr>
          <p:nvPr/>
        </p:nvSpPr>
        <p:spPr>
          <a:xfrm>
            <a:off x="1633721" y="4269096"/>
            <a:ext cx="5586834" cy="588829"/>
          </a:xfrm>
          <a:prstGeom prst="rect">
            <a:avLst/>
          </a:prstGeom>
          <a:ln w="38100">
            <a:solidFill>
              <a:srgbClr val="FFC229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fr-FR" dirty="0"/>
              <a:t>Cumulative turnover </a:t>
            </a:r>
            <a:r>
              <a:rPr lang="fr-FR" dirty="0" err="1"/>
              <a:t>target</a:t>
            </a:r>
            <a:r>
              <a:rPr lang="fr-FR" dirty="0"/>
              <a:t> of 4M€</a:t>
            </a:r>
          </a:p>
          <a:p>
            <a:pPr algn="ctr">
              <a:lnSpc>
                <a:spcPct val="120000"/>
              </a:lnSpc>
            </a:pPr>
            <a:endParaRPr lang="fr-FR" dirty="0"/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83C52463-8E72-5944-A315-0A2B2C9903B4}"/>
              </a:ext>
            </a:extLst>
          </p:cNvPr>
          <p:cNvCxnSpPr/>
          <p:nvPr/>
        </p:nvCxnSpPr>
        <p:spPr>
          <a:xfrm>
            <a:off x="6629398" y="3319651"/>
            <a:ext cx="0" cy="262467"/>
          </a:xfrm>
          <a:prstGeom prst="line">
            <a:avLst/>
          </a:prstGeom>
          <a:ln w="76200">
            <a:solidFill>
              <a:srgbClr val="FFC2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7EDAF042-4A67-434C-ABEF-563F4D17C753}"/>
              </a:ext>
            </a:extLst>
          </p:cNvPr>
          <p:cNvCxnSpPr/>
          <p:nvPr/>
        </p:nvCxnSpPr>
        <p:spPr>
          <a:xfrm>
            <a:off x="8089898" y="3323884"/>
            <a:ext cx="0" cy="262467"/>
          </a:xfrm>
          <a:prstGeom prst="line">
            <a:avLst/>
          </a:prstGeom>
          <a:ln w="76200">
            <a:solidFill>
              <a:srgbClr val="FFC2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8AF0BA7E-C924-3C44-A5A5-C89BA7046364}"/>
              </a:ext>
            </a:extLst>
          </p:cNvPr>
          <p:cNvSpPr txBox="1"/>
          <p:nvPr/>
        </p:nvSpPr>
        <p:spPr>
          <a:xfrm>
            <a:off x="7683216" y="3667122"/>
            <a:ext cx="813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/>
              <a:t>Janv</a:t>
            </a:r>
            <a:r>
              <a:rPr lang="fr-FR" sz="1600" b="1" dirty="0"/>
              <a:t> 27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8C03127-101E-8C47-A8AB-CEDDA7040D07}"/>
              </a:ext>
            </a:extLst>
          </p:cNvPr>
          <p:cNvSpPr txBox="1"/>
          <p:nvPr/>
        </p:nvSpPr>
        <p:spPr>
          <a:xfrm>
            <a:off x="744832" y="1104689"/>
            <a:ext cx="7741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B050"/>
                </a:solidFill>
              </a:rPr>
              <a:t>For the manufacture of 6x Mobile </a:t>
            </a:r>
            <a:r>
              <a:rPr lang="fr-FR" sz="2800" dirty="0" err="1">
                <a:solidFill>
                  <a:srgbClr val="00B050"/>
                </a:solidFill>
              </a:rPr>
              <a:t>Factories</a:t>
            </a:r>
            <a:endParaRPr lang="fr-FR" sz="2800" dirty="0">
              <a:solidFill>
                <a:srgbClr val="00B050"/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FAC4836-D976-7F48-9C66-8CDC3E0F4615}"/>
              </a:ext>
            </a:extLst>
          </p:cNvPr>
          <p:cNvSpPr txBox="1"/>
          <p:nvPr/>
        </p:nvSpPr>
        <p:spPr>
          <a:xfrm rot="19307755">
            <a:off x="-372048" y="2116187"/>
            <a:ext cx="2364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Levée</a:t>
            </a:r>
          </a:p>
          <a:p>
            <a:pPr algn="ctr"/>
            <a:r>
              <a:rPr lang="fr-FR" sz="2800" dirty="0"/>
              <a:t>Pré-amorçage</a:t>
            </a:r>
          </a:p>
        </p:txBody>
      </p:sp>
    </p:spTree>
    <p:extLst>
      <p:ext uri="{BB962C8B-B14F-4D97-AF65-F5344CB8AC3E}">
        <p14:creationId xmlns:p14="http://schemas.microsoft.com/office/powerpoint/2010/main" val="3045911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0FAA1B1-1D1D-034E-AFFD-0D19241BDC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15" t="-397"/>
          <a:stretch/>
        </p:blipFill>
        <p:spPr>
          <a:xfrm>
            <a:off x="-206472" y="-28844"/>
            <a:ext cx="6920818" cy="519272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64EED32-E027-674F-9679-BE82E3C87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453" y="2197385"/>
            <a:ext cx="2106048" cy="130374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C12C4E6-FD17-4947-8ACD-84FC86DC3D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907"/>
          <a:stretch/>
        </p:blipFill>
        <p:spPr>
          <a:xfrm>
            <a:off x="6948264" y="1699201"/>
            <a:ext cx="1839319" cy="82086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E373677-EE32-014A-B2ED-4CD736ACD0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59" t="20467" b="19600"/>
          <a:stretch/>
        </p:blipFill>
        <p:spPr>
          <a:xfrm>
            <a:off x="7260185" y="4155926"/>
            <a:ext cx="1896761" cy="86409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0A72955-33AA-EB40-B6AB-5A659918D73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200" y="3070972"/>
            <a:ext cx="2206304" cy="660570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D72B3797-C350-6D4D-A901-284F1817F79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78700" y="1347614"/>
            <a:ext cx="1958760" cy="57782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1C5C0F8-C8BE-0A44-A59D-A846C4E2D11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4104" y="3632740"/>
            <a:ext cx="1977398" cy="523186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ECEACFCF-D367-7549-B30E-DB062718111B}"/>
              </a:ext>
            </a:extLst>
          </p:cNvPr>
          <p:cNvSpPr txBox="1">
            <a:spLocks/>
          </p:cNvSpPr>
          <p:nvPr/>
        </p:nvSpPr>
        <p:spPr>
          <a:xfrm>
            <a:off x="6800080" y="37847"/>
            <a:ext cx="2410544" cy="433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b="1" dirty="0" err="1"/>
              <a:t>They</a:t>
            </a:r>
            <a:r>
              <a:rPr lang="fr-FR" sz="2400" b="1" dirty="0"/>
              <a:t> </a:t>
            </a:r>
            <a:r>
              <a:rPr lang="fr-FR" sz="2400" b="1" dirty="0" err="1"/>
              <a:t>trusted</a:t>
            </a:r>
            <a:r>
              <a:rPr lang="fr-FR" sz="2400" b="1" dirty="0"/>
              <a:t> me 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21EAF62-9551-2B43-B90D-49D9B1F75B63}"/>
              </a:ext>
            </a:extLst>
          </p:cNvPr>
          <p:cNvSpPr/>
          <p:nvPr/>
        </p:nvSpPr>
        <p:spPr>
          <a:xfrm rot="829640">
            <a:off x="40208" y="1323048"/>
            <a:ext cx="3427678" cy="120478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Watch ULI </a:t>
            </a:r>
            <a:r>
              <a:rPr lang="fr-FR" dirty="0" err="1"/>
              <a:t>Video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 : </a:t>
            </a:r>
          </a:p>
          <a:p>
            <a:pPr algn="ctr"/>
            <a:r>
              <a:rPr lang="fr-FR" b="1" dirty="0">
                <a:hlinkClick r:id="rId10"/>
              </a:rPr>
              <a:t>https://youtu.be/eOzBfOcs_DI</a:t>
            </a:r>
            <a:endParaRPr lang="fr-FR" b="1" dirty="0"/>
          </a:p>
          <a:p>
            <a:pPr algn="ctr"/>
            <a:endParaRPr lang="fr-FR" b="1" dirty="0"/>
          </a:p>
          <a:p>
            <a:pPr algn="ctr"/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25AAEA63-7BC6-9C44-A5F9-EE6387E2827D}"/>
              </a:ext>
            </a:extLst>
          </p:cNvPr>
          <p:cNvSpPr txBox="1">
            <a:spLocks/>
          </p:cNvSpPr>
          <p:nvPr/>
        </p:nvSpPr>
        <p:spPr>
          <a:xfrm rot="769289">
            <a:off x="1133631" y="1658150"/>
            <a:ext cx="2410544" cy="433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sz="2400" b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8A29C71-86A7-6A4B-A06B-C790FBF31A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196" y="532902"/>
            <a:ext cx="2206305" cy="82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60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4B58660-649B-2141-A83D-DEC22331A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3" y="439477"/>
            <a:ext cx="8532709" cy="4580545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AD60D3E-7F72-B741-93F0-C0647E7BE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84784" y="22247"/>
            <a:ext cx="8229600" cy="857250"/>
          </a:xfrm>
        </p:spPr>
        <p:txBody>
          <a:bodyPr>
            <a:normAutofit/>
          </a:bodyPr>
          <a:lstStyle/>
          <a:p>
            <a:r>
              <a:rPr lang="fr-FR" sz="3600" dirty="0" err="1"/>
              <a:t>My</a:t>
            </a:r>
            <a:r>
              <a:rPr lang="fr-FR" sz="3600" dirty="0"/>
              <a:t> </a:t>
            </a:r>
            <a:r>
              <a:rPr lang="fr-FR" sz="3600" dirty="0" err="1"/>
              <a:t>name</a:t>
            </a:r>
            <a:r>
              <a:rPr lang="fr-FR" sz="3600" dirty="0"/>
              <a:t> </a:t>
            </a:r>
            <a:r>
              <a:rPr lang="fr-FR" sz="3600" dirty="0" err="1"/>
              <a:t>is</a:t>
            </a:r>
            <a:r>
              <a:rPr lang="fr-FR" sz="3600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48A17B-6A5D-5247-B298-60FF38D25FC6}"/>
              </a:ext>
            </a:extLst>
          </p:cNvPr>
          <p:cNvSpPr/>
          <p:nvPr/>
        </p:nvSpPr>
        <p:spPr>
          <a:xfrm>
            <a:off x="863588" y="1261228"/>
            <a:ext cx="4104456" cy="248427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6CC72A8-8343-EC4C-9264-DEAB6DA07956}"/>
              </a:ext>
            </a:extLst>
          </p:cNvPr>
          <p:cNvSpPr txBox="1"/>
          <p:nvPr/>
        </p:nvSpPr>
        <p:spPr>
          <a:xfrm>
            <a:off x="467544" y="1131590"/>
            <a:ext cx="48965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Isol’en Paille </a:t>
            </a:r>
            <a:r>
              <a:rPr lang="fr-FR" dirty="0" err="1">
                <a:solidFill>
                  <a:srgbClr val="00B050"/>
                </a:solidFill>
              </a:rPr>
              <a:t>products</a:t>
            </a:r>
            <a:r>
              <a:rPr lang="fr-FR" dirty="0">
                <a:solidFill>
                  <a:srgbClr val="00B050"/>
                </a:solidFill>
              </a:rPr>
              <a:t> have </a:t>
            </a:r>
            <a:r>
              <a:rPr lang="fr-FR" dirty="0" err="1">
                <a:solidFill>
                  <a:srgbClr val="00B050"/>
                </a:solidFill>
              </a:rPr>
              <a:t>benefited</a:t>
            </a:r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dirty="0" err="1">
                <a:solidFill>
                  <a:srgbClr val="00B050"/>
                </a:solidFill>
              </a:rPr>
              <a:t>from</a:t>
            </a:r>
            <a:r>
              <a:rPr lang="fr-FR" dirty="0">
                <a:solidFill>
                  <a:srgbClr val="00B050"/>
                </a:solidFill>
              </a:rPr>
              <a:t> all the expertise of Nicolaas </a:t>
            </a:r>
            <a:r>
              <a:rPr lang="fr-FR" dirty="0" err="1">
                <a:solidFill>
                  <a:srgbClr val="00B050"/>
                </a:solidFill>
              </a:rPr>
              <a:t>Oudhof</a:t>
            </a:r>
            <a:r>
              <a:rPr lang="fr-FR" dirty="0">
                <a:solidFill>
                  <a:srgbClr val="00B050"/>
                </a:solidFill>
              </a:rPr>
              <a:t>, a </a:t>
            </a:r>
            <a:r>
              <a:rPr lang="fr-FR" dirty="0" err="1">
                <a:solidFill>
                  <a:srgbClr val="00B050"/>
                </a:solidFill>
              </a:rPr>
              <a:t>committed</a:t>
            </a:r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dirty="0" err="1">
                <a:solidFill>
                  <a:srgbClr val="00B050"/>
                </a:solidFill>
              </a:rPr>
              <a:t>engineer</a:t>
            </a:r>
            <a:r>
              <a:rPr lang="fr-FR" dirty="0">
                <a:solidFill>
                  <a:srgbClr val="00B050"/>
                </a:solidFill>
              </a:rPr>
              <a:t> and trainer, </a:t>
            </a:r>
            <a:r>
              <a:rPr lang="fr-FR" dirty="0" err="1">
                <a:solidFill>
                  <a:srgbClr val="00B050"/>
                </a:solidFill>
              </a:rPr>
              <a:t>specializing</a:t>
            </a:r>
            <a:r>
              <a:rPr lang="fr-FR" dirty="0">
                <a:solidFill>
                  <a:srgbClr val="00B050"/>
                </a:solidFill>
              </a:rPr>
              <a:t> in </a:t>
            </a:r>
            <a:r>
              <a:rPr lang="fr-FR" dirty="0" err="1">
                <a:solidFill>
                  <a:srgbClr val="00B050"/>
                </a:solidFill>
              </a:rPr>
              <a:t>ecological</a:t>
            </a:r>
            <a:r>
              <a:rPr lang="fr-FR" dirty="0">
                <a:solidFill>
                  <a:srgbClr val="00B050"/>
                </a:solidFill>
              </a:rPr>
              <a:t> construction.</a:t>
            </a:r>
          </a:p>
          <a:p>
            <a:endParaRPr lang="fr-FR" dirty="0">
              <a:solidFill>
                <a:srgbClr val="00B050"/>
              </a:solidFill>
            </a:endParaRPr>
          </a:p>
          <a:p>
            <a:r>
              <a:rPr lang="fr-FR" dirty="0" err="1">
                <a:solidFill>
                  <a:srgbClr val="00B050"/>
                </a:solidFill>
              </a:rPr>
              <a:t>Developing</a:t>
            </a:r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dirty="0" err="1">
                <a:solidFill>
                  <a:srgbClr val="00B050"/>
                </a:solidFill>
              </a:rPr>
              <a:t>straw</a:t>
            </a:r>
            <a:r>
              <a:rPr lang="fr-FR" dirty="0">
                <a:solidFill>
                  <a:srgbClr val="00B050"/>
                </a:solidFill>
              </a:rPr>
              <a:t> bales </a:t>
            </a:r>
            <a:r>
              <a:rPr lang="fr-FR" dirty="0" err="1">
                <a:solidFill>
                  <a:srgbClr val="00B050"/>
                </a:solidFill>
              </a:rPr>
              <a:t>insulation</a:t>
            </a:r>
            <a:r>
              <a:rPr lang="fr-FR" dirty="0">
                <a:solidFill>
                  <a:srgbClr val="00B050"/>
                </a:solidFill>
              </a:rPr>
              <a:t> are the </a:t>
            </a:r>
            <a:r>
              <a:rPr lang="fr-FR" dirty="0" err="1">
                <a:solidFill>
                  <a:srgbClr val="00B050"/>
                </a:solidFill>
              </a:rPr>
              <a:t>result</a:t>
            </a:r>
            <a:r>
              <a:rPr lang="fr-FR" dirty="0">
                <a:solidFill>
                  <a:srgbClr val="00B050"/>
                </a:solidFill>
              </a:rPr>
              <a:t> of </a:t>
            </a:r>
            <a:r>
              <a:rPr lang="fr-FR" dirty="0" err="1">
                <a:solidFill>
                  <a:srgbClr val="00B050"/>
                </a:solidFill>
              </a:rPr>
              <a:t>his</a:t>
            </a:r>
            <a:r>
              <a:rPr lang="fr-FR" dirty="0">
                <a:solidFill>
                  <a:srgbClr val="00B050"/>
                </a:solidFill>
              </a:rPr>
              <a:t> unique </a:t>
            </a:r>
            <a:r>
              <a:rPr lang="fr-FR" dirty="0" err="1">
                <a:solidFill>
                  <a:srgbClr val="00B050"/>
                </a:solidFill>
              </a:rPr>
              <a:t>experience</a:t>
            </a:r>
            <a:r>
              <a:rPr lang="fr-FR" dirty="0">
                <a:solidFill>
                  <a:srgbClr val="00B050"/>
                </a:solidFill>
              </a:rPr>
              <a:t> and </a:t>
            </a:r>
            <a:r>
              <a:rPr lang="fr-FR" dirty="0" err="1">
                <a:solidFill>
                  <a:srgbClr val="00B050"/>
                </a:solidFill>
              </a:rPr>
              <a:t>his</a:t>
            </a:r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dirty="0" err="1">
                <a:solidFill>
                  <a:srgbClr val="00B050"/>
                </a:solidFill>
              </a:rPr>
              <a:t>desire</a:t>
            </a:r>
            <a:r>
              <a:rPr lang="fr-FR" dirty="0">
                <a:solidFill>
                  <a:srgbClr val="00B050"/>
                </a:solidFill>
              </a:rPr>
              <a:t> to </a:t>
            </a:r>
            <a:r>
              <a:rPr lang="fr-FR" dirty="0" err="1">
                <a:solidFill>
                  <a:srgbClr val="00B050"/>
                </a:solidFill>
              </a:rPr>
              <a:t>democratize</a:t>
            </a:r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dirty="0" err="1">
                <a:solidFill>
                  <a:srgbClr val="00B050"/>
                </a:solidFill>
              </a:rPr>
              <a:t>straw</a:t>
            </a:r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dirty="0" err="1">
                <a:solidFill>
                  <a:srgbClr val="00B050"/>
                </a:solidFill>
              </a:rPr>
              <a:t>insulation</a:t>
            </a:r>
            <a:r>
              <a:rPr lang="fr-FR" dirty="0">
                <a:solidFill>
                  <a:srgbClr val="00B050"/>
                </a:solidFill>
              </a:rPr>
              <a:t> by </a:t>
            </a:r>
            <a:r>
              <a:rPr lang="fr-FR" dirty="0" err="1">
                <a:solidFill>
                  <a:srgbClr val="00B050"/>
                </a:solidFill>
              </a:rPr>
              <a:t>making</a:t>
            </a:r>
            <a:r>
              <a:rPr lang="fr-FR" dirty="0">
                <a:solidFill>
                  <a:srgbClr val="00B050"/>
                </a:solidFill>
              </a:rPr>
              <a:t> construction sites </a:t>
            </a:r>
            <a:r>
              <a:rPr lang="fr-FR" dirty="0" err="1">
                <a:solidFill>
                  <a:srgbClr val="00B050"/>
                </a:solidFill>
              </a:rPr>
              <a:t>faster</a:t>
            </a:r>
            <a:r>
              <a:rPr lang="fr-FR" dirty="0">
                <a:solidFill>
                  <a:srgbClr val="00B050"/>
                </a:solidFill>
              </a:rPr>
              <a:t> and more </a:t>
            </a:r>
            <a:r>
              <a:rPr lang="fr-FR" dirty="0" err="1">
                <a:solidFill>
                  <a:srgbClr val="00B050"/>
                </a:solidFill>
              </a:rPr>
              <a:t>competitive</a:t>
            </a:r>
            <a:r>
              <a:rPr lang="fr-FR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1961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60D3E-7F72-B741-93F0-C0647E7BE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03636"/>
            <a:ext cx="2242592" cy="4500361"/>
          </a:xfrm>
        </p:spPr>
        <p:txBody>
          <a:bodyPr>
            <a:normAutofit fontScale="90000"/>
          </a:bodyPr>
          <a:lstStyle/>
          <a:p>
            <a:r>
              <a:rPr lang="fr-FR" dirty="0" err="1">
                <a:solidFill>
                  <a:srgbClr val="00B050"/>
                </a:solidFill>
              </a:rPr>
              <a:t>Today</a:t>
            </a:r>
            <a:r>
              <a:rPr lang="fr-FR" dirty="0">
                <a:solidFill>
                  <a:srgbClr val="00B050"/>
                </a:solidFill>
              </a:rPr>
              <a:t>, </a:t>
            </a:r>
            <a:r>
              <a:rPr lang="fr-FR" dirty="0" err="1">
                <a:solidFill>
                  <a:srgbClr val="00B050"/>
                </a:solidFill>
              </a:rPr>
              <a:t>many</a:t>
            </a:r>
            <a:r>
              <a:rPr lang="fr-FR" dirty="0">
                <a:solidFill>
                  <a:srgbClr val="00B050"/>
                </a:solidFill>
              </a:rPr>
              <a:t> buildings are </a:t>
            </a:r>
            <a:r>
              <a:rPr lang="fr-FR" dirty="0" err="1">
                <a:solidFill>
                  <a:srgbClr val="00B050"/>
                </a:solidFill>
              </a:rPr>
              <a:t>insulated</a:t>
            </a:r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dirty="0" err="1">
                <a:solidFill>
                  <a:srgbClr val="00B050"/>
                </a:solidFill>
              </a:rPr>
              <a:t>like</a:t>
            </a:r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dirty="0" err="1">
                <a:solidFill>
                  <a:srgbClr val="00B050"/>
                </a:solidFill>
              </a:rPr>
              <a:t>that</a:t>
            </a:r>
            <a:r>
              <a:rPr lang="fr-FR" dirty="0">
                <a:solidFill>
                  <a:srgbClr val="00B050"/>
                </a:solidFill>
              </a:rPr>
              <a:t> in France 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7A14081F-80DE-4140-A5D0-B97AA46B1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41007"/>
            <a:ext cx="6357956" cy="4500361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ACB0BC-3BB1-4A41-922B-05EA7CF85E5B}"/>
              </a:ext>
            </a:extLst>
          </p:cNvPr>
          <p:cNvSpPr/>
          <p:nvPr/>
        </p:nvSpPr>
        <p:spPr>
          <a:xfrm>
            <a:off x="6876256" y="4760737"/>
            <a:ext cx="2088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New or </a:t>
            </a:r>
            <a:r>
              <a:rPr lang="fr-FR" dirty="0" err="1">
                <a:solidFill>
                  <a:srgbClr val="00B050"/>
                </a:solidFill>
              </a:rPr>
              <a:t>Renovated</a:t>
            </a:r>
            <a:r>
              <a:rPr lang="fr-FR" dirty="0">
                <a:solidFill>
                  <a:srgbClr val="00B05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4583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3C6214-73A4-354F-B9D7-7623E7A29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461168-A07B-BE49-823B-33DC1581A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37F914-2D50-4F47-86A6-70652366FE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4486"/>
            <a:ext cx="9144000" cy="3319552"/>
          </a:xfrm>
          <a:prstGeom prst="rect">
            <a:avLst/>
          </a:prstGeom>
        </p:spPr>
      </p:pic>
      <p:pic>
        <p:nvPicPr>
          <p:cNvPr id="4" name="Espace réservé du contenu 53">
            <a:extLst>
              <a:ext uri="{FF2B5EF4-FFF2-40B4-BE49-F238E27FC236}">
                <a16:creationId xmlns:a16="http://schemas.microsoft.com/office/drawing/2014/main" id="{6436F4CF-3BD0-3143-861A-79DAF96B07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263284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BC57B1A-0C7B-B845-BE54-2D733F0A7583}"/>
              </a:ext>
            </a:extLst>
          </p:cNvPr>
          <p:cNvSpPr txBox="1"/>
          <p:nvPr/>
        </p:nvSpPr>
        <p:spPr>
          <a:xfrm>
            <a:off x="0" y="0"/>
            <a:ext cx="37079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00" b="1" dirty="0"/>
              <a:t>The </a:t>
            </a:r>
            <a:r>
              <a:rPr lang="fr-FR" sz="2100" b="1" dirty="0" err="1"/>
              <a:t>Factory</a:t>
            </a:r>
            <a:r>
              <a:rPr lang="fr-FR" sz="2100" b="1" dirty="0"/>
              <a:t> </a:t>
            </a:r>
            <a:r>
              <a:rPr lang="fr-FR" sz="2100" b="1" dirty="0" err="1"/>
              <a:t>is</a:t>
            </a:r>
            <a:r>
              <a:rPr lang="fr-FR" sz="2100" b="1" dirty="0"/>
              <a:t> </a:t>
            </a:r>
            <a:r>
              <a:rPr lang="fr-FR" sz="2100" b="1" dirty="0" err="1"/>
              <a:t>near</a:t>
            </a:r>
            <a:r>
              <a:rPr lang="fr-FR" sz="2100" b="1" dirty="0"/>
              <a:t> Angers (49)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3E98628-E68C-FC4B-88CF-5B873E93B8CA}"/>
              </a:ext>
            </a:extLst>
          </p:cNvPr>
          <p:cNvSpPr txBox="1"/>
          <p:nvPr/>
        </p:nvSpPr>
        <p:spPr>
          <a:xfrm>
            <a:off x="971600" y="4373111"/>
            <a:ext cx="79208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B050"/>
                </a:solidFill>
                <a:latin typeface="+mj-lt"/>
              </a:rPr>
              <a:t>The production </a:t>
            </a:r>
            <a:r>
              <a:rPr lang="fr-FR" sz="2200" b="1" dirty="0" err="1">
                <a:solidFill>
                  <a:srgbClr val="00B050"/>
                </a:solidFill>
                <a:latin typeface="+mj-lt"/>
              </a:rPr>
              <a:t>process</a:t>
            </a:r>
            <a:r>
              <a:rPr lang="fr-FR" sz="2200" b="1" dirty="0">
                <a:solidFill>
                  <a:srgbClr val="00B050"/>
                </a:solidFill>
                <a:latin typeface="+mj-lt"/>
              </a:rPr>
              <a:t> of </a:t>
            </a:r>
            <a:r>
              <a:rPr lang="fr-FR" sz="2200" b="1" dirty="0" err="1">
                <a:solidFill>
                  <a:srgbClr val="00B050"/>
                </a:solidFill>
                <a:latin typeface="+mj-lt"/>
              </a:rPr>
              <a:t>insulation</a:t>
            </a:r>
            <a:r>
              <a:rPr lang="fr-FR" sz="22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fr-FR" sz="2200" b="1" dirty="0" err="1">
                <a:solidFill>
                  <a:srgbClr val="00B050"/>
                </a:solidFill>
                <a:latin typeface="+mj-lt"/>
              </a:rPr>
              <a:t>is</a:t>
            </a:r>
            <a:r>
              <a:rPr lang="fr-FR" sz="2200" b="1" dirty="0">
                <a:solidFill>
                  <a:srgbClr val="00B050"/>
                </a:solidFill>
                <a:latin typeface="+mj-lt"/>
              </a:rPr>
              <a:t> all about </a:t>
            </a:r>
            <a:r>
              <a:rPr lang="fr-FR" sz="2200" b="1" dirty="0" err="1">
                <a:solidFill>
                  <a:srgbClr val="00B050"/>
                </a:solidFill>
                <a:latin typeface="+mj-lt"/>
              </a:rPr>
              <a:t>logistics</a:t>
            </a:r>
            <a:r>
              <a:rPr lang="fr-FR" sz="2200" b="1" dirty="0">
                <a:solidFill>
                  <a:srgbClr val="00B050"/>
                </a:solidFill>
                <a:latin typeface="+mj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58589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2E61FA-7968-2B40-A000-BABDE3100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5" y="567107"/>
            <a:ext cx="7415864" cy="42049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FA8D831-ACF4-7440-9349-F5AF066177A5}"/>
              </a:ext>
            </a:extLst>
          </p:cNvPr>
          <p:cNvSpPr/>
          <p:nvPr/>
        </p:nvSpPr>
        <p:spPr>
          <a:xfrm>
            <a:off x="1475656" y="166997"/>
            <a:ext cx="62646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00B050"/>
                </a:solidFill>
              </a:rPr>
              <a:t>A </a:t>
            </a:r>
            <a:r>
              <a:rPr lang="fr-FR" sz="2000" b="1" dirty="0" err="1">
                <a:solidFill>
                  <a:srgbClr val="00B050"/>
                </a:solidFill>
              </a:rPr>
              <a:t>complete</a:t>
            </a:r>
            <a:r>
              <a:rPr lang="fr-FR" sz="2000" b="1" dirty="0">
                <a:solidFill>
                  <a:srgbClr val="00B050"/>
                </a:solidFill>
              </a:rPr>
              <a:t> range of </a:t>
            </a:r>
            <a:r>
              <a:rPr lang="fr-FR" sz="2000" b="1" dirty="0" err="1">
                <a:solidFill>
                  <a:srgbClr val="00B050"/>
                </a:solidFill>
              </a:rPr>
              <a:t>ready</a:t>
            </a:r>
            <a:r>
              <a:rPr lang="fr-FR" sz="2000" b="1" dirty="0">
                <a:solidFill>
                  <a:srgbClr val="00B050"/>
                </a:solidFill>
              </a:rPr>
              <a:t>-</a:t>
            </a:r>
            <a:r>
              <a:rPr lang="fr-FR" sz="2000" b="1" dirty="0" err="1">
                <a:solidFill>
                  <a:srgbClr val="00B050"/>
                </a:solidFill>
              </a:rPr>
              <a:t>to-use</a:t>
            </a:r>
            <a:r>
              <a:rPr lang="fr-FR" sz="2000" b="1" dirty="0">
                <a:solidFill>
                  <a:srgbClr val="00B050"/>
                </a:solidFill>
              </a:rPr>
              <a:t> </a:t>
            </a:r>
            <a:r>
              <a:rPr lang="fr-FR" sz="2000" b="1" dirty="0" err="1">
                <a:solidFill>
                  <a:srgbClr val="00B050"/>
                </a:solidFill>
              </a:rPr>
              <a:t>straw</a:t>
            </a:r>
            <a:r>
              <a:rPr lang="fr-FR" sz="2000" b="1" dirty="0">
                <a:solidFill>
                  <a:srgbClr val="00B050"/>
                </a:solidFill>
              </a:rPr>
              <a:t> </a:t>
            </a:r>
            <a:r>
              <a:rPr lang="fr-FR" sz="2000" b="1" dirty="0" err="1">
                <a:solidFill>
                  <a:srgbClr val="00B050"/>
                </a:solidFill>
              </a:rPr>
              <a:t>insulation</a:t>
            </a:r>
            <a:r>
              <a:rPr lang="fr-FR" sz="2000" b="1" dirty="0">
                <a:solidFill>
                  <a:srgbClr val="00B050"/>
                </a:solidFill>
              </a:rPr>
              <a:t> blocs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B1514EC-55B3-2B43-A880-CDC3D0085EBC}"/>
              </a:ext>
            </a:extLst>
          </p:cNvPr>
          <p:cNvSpPr/>
          <p:nvPr/>
        </p:nvSpPr>
        <p:spPr>
          <a:xfrm>
            <a:off x="2123728" y="2499742"/>
            <a:ext cx="1440160" cy="136815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3128920-B8D6-ED41-8930-55A247EC43FB}"/>
              </a:ext>
            </a:extLst>
          </p:cNvPr>
          <p:cNvSpPr txBox="1"/>
          <p:nvPr/>
        </p:nvSpPr>
        <p:spPr>
          <a:xfrm>
            <a:off x="152800" y="2390566"/>
            <a:ext cx="15841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>
                <a:solidFill>
                  <a:srgbClr val="00B050"/>
                </a:solidFill>
              </a:rPr>
              <a:t>Every</a:t>
            </a:r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dirty="0" err="1">
                <a:solidFill>
                  <a:srgbClr val="00B050"/>
                </a:solidFill>
              </a:rPr>
              <a:t>products</a:t>
            </a:r>
            <a:r>
              <a:rPr lang="fr-FR" dirty="0">
                <a:solidFill>
                  <a:srgbClr val="00B050"/>
                </a:solidFill>
              </a:rPr>
              <a:t> have an </a:t>
            </a:r>
            <a:r>
              <a:rPr lang="fr-FR" dirty="0" err="1">
                <a:solidFill>
                  <a:srgbClr val="00B050"/>
                </a:solidFill>
              </a:rPr>
              <a:t>environmental</a:t>
            </a:r>
            <a:r>
              <a:rPr lang="fr-FR" dirty="0">
                <a:solidFill>
                  <a:srgbClr val="00B050"/>
                </a:solidFill>
              </a:rPr>
              <a:t> impact certification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E66A19C-6002-7C4A-9CEC-4FDE891A7658}"/>
              </a:ext>
            </a:extLst>
          </p:cNvPr>
          <p:cNvCxnSpPr>
            <a:cxnSpLocks/>
          </p:cNvCxnSpPr>
          <p:nvPr/>
        </p:nvCxnSpPr>
        <p:spPr>
          <a:xfrm flipH="1" flipV="1">
            <a:off x="1707055" y="2931790"/>
            <a:ext cx="416673" cy="10801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513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F27D1B-3806-1641-B19B-A4C343454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A8BF8A2-DBB8-5843-9F43-A3744A376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36512" y="-1"/>
            <a:ext cx="9180512" cy="518549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344EB4-3E91-5A4F-B666-497A90442F76}"/>
              </a:ext>
            </a:extLst>
          </p:cNvPr>
          <p:cNvSpPr/>
          <p:nvPr/>
        </p:nvSpPr>
        <p:spPr>
          <a:xfrm>
            <a:off x="971600" y="483518"/>
            <a:ext cx="7128792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0B050"/>
                </a:solidFill>
              </a:rPr>
              <a:t>One of the </a:t>
            </a:r>
            <a:r>
              <a:rPr lang="fr-FR" sz="2400" b="1" dirty="0" err="1">
                <a:solidFill>
                  <a:srgbClr val="00B050"/>
                </a:solidFill>
              </a:rPr>
              <a:t>ways</a:t>
            </a:r>
            <a:r>
              <a:rPr lang="fr-FR" sz="2400" b="1" dirty="0">
                <a:solidFill>
                  <a:srgbClr val="00B050"/>
                </a:solidFill>
              </a:rPr>
              <a:t> of </a:t>
            </a:r>
            <a:r>
              <a:rPr lang="fr-FR" sz="2400" b="1" dirty="0" err="1">
                <a:solidFill>
                  <a:srgbClr val="00B050"/>
                </a:solidFill>
              </a:rPr>
              <a:t>using</a:t>
            </a:r>
            <a:r>
              <a:rPr lang="fr-FR" sz="2400" b="1" dirty="0">
                <a:solidFill>
                  <a:srgbClr val="00B050"/>
                </a:solidFill>
              </a:rPr>
              <a:t> </a:t>
            </a:r>
            <a:r>
              <a:rPr lang="fr-FR" sz="2400" b="1" dirty="0" err="1">
                <a:solidFill>
                  <a:srgbClr val="00B050"/>
                </a:solidFill>
              </a:rPr>
              <a:t>straw</a:t>
            </a:r>
            <a:r>
              <a:rPr lang="fr-FR" sz="2400" b="1" dirty="0">
                <a:solidFill>
                  <a:srgbClr val="00B050"/>
                </a:solidFill>
              </a:rPr>
              <a:t> </a:t>
            </a:r>
            <a:r>
              <a:rPr lang="fr-FR" sz="2400" b="1" dirty="0" err="1">
                <a:solidFill>
                  <a:srgbClr val="00B050"/>
                </a:solidFill>
              </a:rPr>
              <a:t>is</a:t>
            </a:r>
            <a:r>
              <a:rPr lang="fr-FR" sz="2400" b="1" dirty="0">
                <a:solidFill>
                  <a:srgbClr val="00B050"/>
                </a:solidFill>
              </a:rPr>
              <a:t> in </a:t>
            </a:r>
            <a:r>
              <a:rPr lang="fr-FR" sz="2400" b="1" dirty="0" err="1">
                <a:solidFill>
                  <a:srgbClr val="00B050"/>
                </a:solidFill>
              </a:rPr>
              <a:t>timber</a:t>
            </a:r>
            <a:r>
              <a:rPr lang="fr-FR" sz="2400" b="1" dirty="0">
                <a:solidFill>
                  <a:srgbClr val="00B050"/>
                </a:solidFill>
              </a:rPr>
              <a:t> frames </a:t>
            </a:r>
          </a:p>
        </p:txBody>
      </p:sp>
    </p:spTree>
    <p:extLst>
      <p:ext uri="{BB962C8B-B14F-4D97-AF65-F5344CB8AC3E}">
        <p14:creationId xmlns:p14="http://schemas.microsoft.com/office/powerpoint/2010/main" val="1897645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5D0DD2C-36D1-6544-800B-B002A92C9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1" y="956163"/>
            <a:ext cx="9052953" cy="41358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3C4D19-35FF-294A-906F-CCD2D754FC57}"/>
              </a:ext>
            </a:extLst>
          </p:cNvPr>
          <p:cNvSpPr/>
          <p:nvPr/>
        </p:nvSpPr>
        <p:spPr>
          <a:xfrm>
            <a:off x="755576" y="236083"/>
            <a:ext cx="7128792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0B050"/>
                </a:solidFill>
              </a:rPr>
              <a:t>In France, </a:t>
            </a:r>
            <a:r>
              <a:rPr lang="fr-FR" sz="2400" b="1" dirty="0" err="1">
                <a:solidFill>
                  <a:srgbClr val="00B050"/>
                </a:solidFill>
              </a:rPr>
              <a:t>this</a:t>
            </a:r>
            <a:r>
              <a:rPr lang="fr-FR" sz="2400" b="1" dirty="0">
                <a:solidFill>
                  <a:srgbClr val="00B050"/>
                </a:solidFill>
              </a:rPr>
              <a:t> has </a:t>
            </a:r>
            <a:r>
              <a:rPr lang="fr-FR" sz="2400" b="1" dirty="0" err="1">
                <a:solidFill>
                  <a:srgbClr val="00B050"/>
                </a:solidFill>
              </a:rPr>
              <a:t>developed</a:t>
            </a:r>
            <a:r>
              <a:rPr lang="fr-FR" sz="2400" b="1" dirty="0">
                <a:solidFill>
                  <a:srgbClr val="00B050"/>
                </a:solidFill>
              </a:rPr>
              <a:t> </a:t>
            </a:r>
            <a:r>
              <a:rPr lang="fr-FR" sz="2400" b="1" dirty="0" err="1">
                <a:solidFill>
                  <a:srgbClr val="00B050"/>
                </a:solidFill>
              </a:rPr>
              <a:t>thanks</a:t>
            </a:r>
            <a:r>
              <a:rPr lang="fr-FR" sz="2400" b="1" dirty="0">
                <a:solidFill>
                  <a:srgbClr val="00B050"/>
                </a:solidFill>
              </a:rPr>
              <a:t> to favorable </a:t>
            </a:r>
            <a:r>
              <a:rPr lang="fr-FR" sz="2400" b="1" dirty="0" err="1">
                <a:solidFill>
                  <a:srgbClr val="00B050"/>
                </a:solidFill>
              </a:rPr>
              <a:t>regulations</a:t>
            </a:r>
            <a:r>
              <a:rPr lang="fr-FR" sz="2400" b="1" dirty="0">
                <a:solidFill>
                  <a:srgbClr val="00B050"/>
                </a:solidFill>
              </a:rPr>
              <a:t> and a </a:t>
            </a:r>
            <a:r>
              <a:rPr lang="fr-FR" sz="2400" b="1" dirty="0" err="1">
                <a:solidFill>
                  <a:srgbClr val="00B050"/>
                </a:solidFill>
              </a:rPr>
              <a:t>strong</a:t>
            </a:r>
            <a:r>
              <a:rPr lang="fr-FR" sz="2400" b="1" dirty="0">
                <a:solidFill>
                  <a:srgbClr val="00B050"/>
                </a:solidFill>
              </a:rPr>
              <a:t> network</a:t>
            </a:r>
          </a:p>
        </p:txBody>
      </p:sp>
    </p:spTree>
    <p:extLst>
      <p:ext uri="{BB962C8B-B14F-4D97-AF65-F5344CB8AC3E}">
        <p14:creationId xmlns:p14="http://schemas.microsoft.com/office/powerpoint/2010/main" val="2010981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64B57F4-4986-374F-8CCC-F6EBE73FE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041"/>
            <a:ext cx="9180512" cy="5164037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825CAB01-C75C-7F41-81B9-3CF30E56530E}"/>
              </a:ext>
            </a:extLst>
          </p:cNvPr>
          <p:cNvSpPr txBox="1">
            <a:spLocks/>
          </p:cNvSpPr>
          <p:nvPr/>
        </p:nvSpPr>
        <p:spPr>
          <a:xfrm>
            <a:off x="179512" y="-20538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rgbClr val="00B050"/>
                </a:solidFill>
              </a:rPr>
              <a:t>The </a:t>
            </a:r>
            <a:r>
              <a:rPr lang="fr-FR" sz="2800" b="1" dirty="0" err="1">
                <a:solidFill>
                  <a:srgbClr val="00B050"/>
                </a:solidFill>
              </a:rPr>
              <a:t>straw</a:t>
            </a:r>
            <a:r>
              <a:rPr lang="fr-FR" sz="2800" b="1" dirty="0">
                <a:solidFill>
                  <a:srgbClr val="00B050"/>
                </a:solidFill>
              </a:rPr>
              <a:t> </a:t>
            </a:r>
            <a:r>
              <a:rPr lang="fr-FR" sz="2800" b="1" dirty="0" err="1">
                <a:solidFill>
                  <a:srgbClr val="00B050"/>
                </a:solidFill>
              </a:rPr>
              <a:t>insulation</a:t>
            </a:r>
            <a:r>
              <a:rPr lang="fr-FR" sz="2800" b="1" dirty="0">
                <a:solidFill>
                  <a:srgbClr val="00B050"/>
                </a:solidFill>
              </a:rPr>
              <a:t> </a:t>
            </a:r>
            <a:r>
              <a:rPr lang="fr-FR" sz="2800" b="1" dirty="0" err="1">
                <a:solidFill>
                  <a:srgbClr val="00B050"/>
                </a:solidFill>
              </a:rPr>
              <a:t>sector</a:t>
            </a:r>
            <a:r>
              <a:rPr lang="fr-FR" sz="2800" b="1" dirty="0">
                <a:solidFill>
                  <a:srgbClr val="00B050"/>
                </a:solidFill>
              </a:rPr>
              <a:t> has </a:t>
            </a:r>
            <a:r>
              <a:rPr lang="fr-FR" sz="2800" b="1" dirty="0" err="1">
                <a:solidFill>
                  <a:srgbClr val="00B050"/>
                </a:solidFill>
              </a:rPr>
              <a:t>secured</a:t>
            </a:r>
            <a:r>
              <a:rPr lang="fr-FR" sz="2800" b="1" dirty="0">
                <a:solidFill>
                  <a:srgbClr val="00B050"/>
                </a:solidFill>
              </a:rPr>
              <a:t> </a:t>
            </a:r>
            <a:r>
              <a:rPr lang="fr-FR" sz="2800" b="1" dirty="0" err="1">
                <a:solidFill>
                  <a:srgbClr val="00B050"/>
                </a:solidFill>
              </a:rPr>
              <a:t>government</a:t>
            </a:r>
            <a:r>
              <a:rPr lang="fr-FR" sz="2800" b="1" dirty="0">
                <a:solidFill>
                  <a:srgbClr val="00B050"/>
                </a:solidFill>
              </a:rPr>
              <a:t> </a:t>
            </a:r>
            <a:r>
              <a:rPr lang="fr-FR" sz="2800" b="1" dirty="0" err="1">
                <a:solidFill>
                  <a:srgbClr val="00B050"/>
                </a:solidFill>
              </a:rPr>
              <a:t>funding</a:t>
            </a:r>
            <a:r>
              <a:rPr lang="fr-FR" sz="2800" b="1" dirty="0">
                <a:solidFill>
                  <a:srgbClr val="00B050"/>
                </a:solidFill>
              </a:rPr>
              <a:t> to encourage </a:t>
            </a:r>
            <a:r>
              <a:rPr lang="fr-FR" sz="2800" b="1" dirty="0" err="1">
                <a:solidFill>
                  <a:srgbClr val="00B050"/>
                </a:solidFill>
              </a:rPr>
              <a:t>its</a:t>
            </a:r>
            <a:r>
              <a:rPr lang="fr-FR" sz="2800" b="1" dirty="0">
                <a:solidFill>
                  <a:srgbClr val="00B050"/>
                </a:solidFill>
              </a:rPr>
              <a:t> </a:t>
            </a:r>
            <a:r>
              <a:rPr lang="fr-FR" sz="2800" b="1" dirty="0" err="1">
                <a:solidFill>
                  <a:srgbClr val="00B050"/>
                </a:solidFill>
              </a:rPr>
              <a:t>even</a:t>
            </a:r>
            <a:r>
              <a:rPr lang="fr-FR" sz="2800" b="1" dirty="0">
                <a:solidFill>
                  <a:srgbClr val="00B050"/>
                </a:solidFill>
              </a:rPr>
              <a:t> </a:t>
            </a:r>
            <a:r>
              <a:rPr lang="fr-FR" sz="2800" b="1" dirty="0" err="1">
                <a:solidFill>
                  <a:srgbClr val="00B050"/>
                </a:solidFill>
              </a:rPr>
              <a:t>wider</a:t>
            </a:r>
            <a:r>
              <a:rPr lang="fr-FR" sz="2800" b="1" dirty="0">
                <a:solidFill>
                  <a:srgbClr val="00B050"/>
                </a:solidFill>
              </a:rPr>
              <a:t> use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33ED1F-6369-8242-81F7-86E54754CF96}"/>
              </a:ext>
            </a:extLst>
          </p:cNvPr>
          <p:cNvSpPr/>
          <p:nvPr/>
        </p:nvSpPr>
        <p:spPr>
          <a:xfrm>
            <a:off x="6732240" y="3219822"/>
            <a:ext cx="221548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00B050"/>
                </a:solidFill>
              </a:rPr>
              <a:t>R&amp;D budget: </a:t>
            </a:r>
          </a:p>
          <a:p>
            <a:r>
              <a:rPr lang="fr-FR" sz="2000" b="1" dirty="0">
                <a:solidFill>
                  <a:srgbClr val="00B050"/>
                </a:solidFill>
              </a:rPr>
              <a:t>€7,000,000/5 </a:t>
            </a:r>
            <a:r>
              <a:rPr lang="fr-FR" sz="2000" b="1" dirty="0" err="1">
                <a:solidFill>
                  <a:srgbClr val="00B050"/>
                </a:solidFill>
              </a:rPr>
              <a:t>years</a:t>
            </a:r>
            <a:endParaRPr lang="fr-FR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09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DBC19D26-F58F-044D-97C6-3C5922B4371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119"/>
            <a:ext cx="9144000" cy="4180582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F217FB55-8949-594D-8ABE-1572CB137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4289507"/>
            <a:ext cx="9252520" cy="811874"/>
          </a:xfrm>
        </p:spPr>
        <p:txBody>
          <a:bodyPr>
            <a:noAutofit/>
          </a:bodyPr>
          <a:lstStyle/>
          <a:p>
            <a:r>
              <a:rPr lang="fr-FR" sz="2000" b="1" dirty="0">
                <a:solidFill>
                  <a:srgbClr val="00B050"/>
                </a:solidFill>
              </a:rPr>
              <a:t>…a mobile </a:t>
            </a:r>
            <a:r>
              <a:rPr lang="fr-FR" sz="2000" b="1" dirty="0" err="1">
                <a:solidFill>
                  <a:srgbClr val="00B050"/>
                </a:solidFill>
              </a:rPr>
              <a:t>factory</a:t>
            </a:r>
            <a:r>
              <a:rPr lang="fr-FR" sz="2000" b="1" dirty="0">
                <a:solidFill>
                  <a:srgbClr val="00B050"/>
                </a:solidFill>
              </a:rPr>
              <a:t> </a:t>
            </a:r>
            <a:r>
              <a:rPr lang="fr-FR" sz="2000" b="1" dirty="0" err="1">
                <a:solidFill>
                  <a:srgbClr val="00B050"/>
                </a:solidFill>
              </a:rPr>
              <a:t>was</a:t>
            </a:r>
            <a:r>
              <a:rPr lang="fr-FR" sz="2000" b="1" dirty="0">
                <a:solidFill>
                  <a:srgbClr val="00B050"/>
                </a:solidFill>
              </a:rPr>
              <a:t> </a:t>
            </a:r>
            <a:r>
              <a:rPr lang="fr-FR" sz="2000" b="1" dirty="0" err="1">
                <a:solidFill>
                  <a:srgbClr val="00B050"/>
                </a:solidFill>
              </a:rPr>
              <a:t>prototyped</a:t>
            </a:r>
            <a:r>
              <a:rPr lang="fr-FR" sz="2000" b="1" dirty="0">
                <a:solidFill>
                  <a:srgbClr val="00B050"/>
                </a:solidFill>
              </a:rPr>
              <a:t> </a:t>
            </a:r>
            <a:r>
              <a:rPr lang="fr-FR" sz="2000" b="1" dirty="0" err="1">
                <a:solidFill>
                  <a:srgbClr val="00B050"/>
                </a:solidFill>
              </a:rPr>
              <a:t>so</a:t>
            </a:r>
            <a:r>
              <a:rPr lang="fr-FR" sz="2000" b="1" dirty="0">
                <a:solidFill>
                  <a:srgbClr val="00B050"/>
                </a:solidFill>
              </a:rPr>
              <a:t> </a:t>
            </a:r>
            <a:r>
              <a:rPr lang="fr-FR" sz="2000" b="1" dirty="0" err="1">
                <a:solidFill>
                  <a:srgbClr val="00B050"/>
                </a:solidFill>
              </a:rPr>
              <a:t>that</a:t>
            </a:r>
            <a:r>
              <a:rPr lang="fr-FR" sz="2000" b="1" dirty="0">
                <a:solidFill>
                  <a:srgbClr val="00B050"/>
                </a:solidFill>
              </a:rPr>
              <a:t> </a:t>
            </a:r>
            <a:r>
              <a:rPr lang="fr-FR" sz="2000" b="1" dirty="0" err="1">
                <a:solidFill>
                  <a:srgbClr val="00B050"/>
                </a:solidFill>
              </a:rPr>
              <a:t>products</a:t>
            </a:r>
            <a:r>
              <a:rPr lang="fr-FR" sz="2000" b="1" dirty="0">
                <a:solidFill>
                  <a:srgbClr val="00B050"/>
                </a:solidFill>
              </a:rPr>
              <a:t> are </a:t>
            </a:r>
            <a:r>
              <a:rPr lang="fr-FR" sz="2000" b="1" dirty="0" err="1">
                <a:solidFill>
                  <a:srgbClr val="00B050"/>
                </a:solidFill>
              </a:rPr>
              <a:t>always</a:t>
            </a:r>
            <a:r>
              <a:rPr lang="fr-FR" sz="2000" b="1" dirty="0">
                <a:solidFill>
                  <a:srgbClr val="00B050"/>
                </a:solidFill>
              </a:rPr>
              <a:t> </a:t>
            </a:r>
            <a:r>
              <a:rPr lang="fr-FR" sz="2000" b="1" dirty="0" err="1">
                <a:solidFill>
                  <a:srgbClr val="00B050"/>
                </a:solidFill>
              </a:rPr>
              <a:t>produced</a:t>
            </a:r>
            <a:r>
              <a:rPr lang="fr-FR" sz="2000" b="1" dirty="0">
                <a:solidFill>
                  <a:srgbClr val="00B050"/>
                </a:solidFill>
              </a:rPr>
              <a:t> </a:t>
            </a:r>
            <a:r>
              <a:rPr lang="fr-FR" sz="2000" b="1" dirty="0" err="1">
                <a:solidFill>
                  <a:srgbClr val="00B050"/>
                </a:solidFill>
              </a:rPr>
              <a:t>locally</a:t>
            </a:r>
            <a:r>
              <a:rPr lang="fr-FR" sz="2000" b="1" dirty="0">
                <a:solidFill>
                  <a:srgbClr val="00B050"/>
                </a:solidFill>
              </a:rPr>
              <a:t> 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04F22F-C8B6-BE4C-8C3D-5EF4C7608A94}"/>
              </a:ext>
            </a:extLst>
          </p:cNvPr>
          <p:cNvSpPr/>
          <p:nvPr/>
        </p:nvSpPr>
        <p:spPr>
          <a:xfrm>
            <a:off x="7970245" y="2132410"/>
            <a:ext cx="352224" cy="12501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E61932-DFBC-2D46-A63B-E7F8AE12D723}"/>
              </a:ext>
            </a:extLst>
          </p:cNvPr>
          <p:cNvSpPr/>
          <p:nvPr/>
        </p:nvSpPr>
        <p:spPr>
          <a:xfrm>
            <a:off x="3203848" y="339502"/>
            <a:ext cx="5760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00B050"/>
                </a:solidFill>
              </a:rPr>
              <a:t>and for the </a:t>
            </a:r>
            <a:r>
              <a:rPr lang="fr-FR" sz="2000" b="1" dirty="0" err="1">
                <a:solidFill>
                  <a:srgbClr val="00B050"/>
                </a:solidFill>
              </a:rPr>
              <a:t>circular</a:t>
            </a:r>
            <a:r>
              <a:rPr lang="fr-FR" sz="2000" b="1" dirty="0">
                <a:solidFill>
                  <a:srgbClr val="00B050"/>
                </a:solidFill>
              </a:rPr>
              <a:t> </a:t>
            </a:r>
            <a:r>
              <a:rPr lang="fr-FR" sz="2000" b="1" dirty="0" err="1">
                <a:solidFill>
                  <a:srgbClr val="00B050"/>
                </a:solidFill>
              </a:rPr>
              <a:t>economy</a:t>
            </a:r>
            <a:r>
              <a:rPr lang="fr-FR" sz="2000" b="1" dirty="0">
                <a:solidFill>
                  <a:srgbClr val="00B050"/>
                </a:solidFill>
              </a:rPr>
              <a:t> </a:t>
            </a:r>
            <a:r>
              <a:rPr lang="fr-FR" sz="2000" b="1" dirty="0" err="1">
                <a:solidFill>
                  <a:srgbClr val="00B050"/>
                </a:solidFill>
              </a:rPr>
              <a:t>loop</a:t>
            </a:r>
            <a:r>
              <a:rPr lang="fr-FR" sz="2000" b="1" dirty="0">
                <a:solidFill>
                  <a:srgbClr val="00B050"/>
                </a:solidFill>
              </a:rPr>
              <a:t> to </a:t>
            </a:r>
            <a:r>
              <a:rPr lang="fr-FR" sz="2000" b="1" dirty="0" err="1">
                <a:solidFill>
                  <a:srgbClr val="00B050"/>
                </a:solidFill>
              </a:rPr>
              <a:t>be</a:t>
            </a:r>
            <a:r>
              <a:rPr lang="fr-FR" sz="2000" b="1" dirty="0">
                <a:solidFill>
                  <a:srgbClr val="00B050"/>
                </a:solidFill>
              </a:rPr>
              <a:t> </a:t>
            </a:r>
            <a:r>
              <a:rPr lang="fr-FR" sz="2000" b="1" dirty="0" err="1">
                <a:solidFill>
                  <a:srgbClr val="00B050"/>
                </a:solidFill>
              </a:rPr>
              <a:t>complete</a:t>
            </a:r>
            <a:r>
              <a:rPr lang="fr-FR" sz="2000" b="1" dirty="0">
                <a:solidFill>
                  <a:srgbClr val="00B05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3865368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8F4C37A12FE44585614D335A3C730C" ma:contentTypeVersion="23" ma:contentTypeDescription="Create a new document." ma:contentTypeScope="" ma:versionID="618dc535e87a68451b6ccc57ee68c093">
  <xsd:schema xmlns:xsd="http://www.w3.org/2001/XMLSchema" xmlns:xs="http://www.w3.org/2001/XMLSchema" xmlns:p="http://schemas.microsoft.com/office/2006/metadata/properties" xmlns:ns1="http://schemas.microsoft.com/sharepoint/v3" xmlns:ns2="49823209-ef6b-42c0-9b7c-8f5e5e1561e5" xmlns:ns3="06831dac-509f-4779-a489-fe7c1300af14" xmlns:ns4="4d819d6b-262d-44d4-8367-33997ba00cc3" targetNamespace="http://schemas.microsoft.com/office/2006/metadata/properties" ma:root="true" ma:fieldsID="2959d9a6b882339c136a5eb613c2d10b" ns1:_="" ns2:_="" ns3:_="" ns4:_="">
    <xsd:import namespace="http://schemas.microsoft.com/sharepoint/v3"/>
    <xsd:import namespace="49823209-ef6b-42c0-9b7c-8f5e5e1561e5"/>
    <xsd:import namespace="06831dac-509f-4779-a489-fe7c1300af14"/>
    <xsd:import namespace="4d819d6b-262d-44d4-8367-33997ba00cc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1:_ip_UnifiedCompliancePolicyProperties" minOccurs="0"/>
                <xsd:element ref="ns1:_ip_UnifiedCompliancePolicyUIAc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823209-ef6b-42c0-9b7c-8f5e5e1561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831dac-509f-4779-a489-fe7c1300af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144f5b13-403a-4dd3-b9ce-b7b6c8a660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819d6b-262d-44d4-8367-33997ba00cc3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69cb09aa-3a33-4900-b66a-f8d0b2aa51a0}" ma:internalName="TaxCatchAll" ma:showField="CatchAllData" ma:web="4d819d6b-262d-44d4-8367-33997ba00c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FE2A20-9FCD-4FB2-AE8F-037423872837}"/>
</file>

<file path=customXml/itemProps2.xml><?xml version="1.0" encoding="utf-8"?>
<ds:datastoreItem xmlns:ds="http://schemas.openxmlformats.org/officeDocument/2006/customXml" ds:itemID="{957DD38A-3C86-4BCF-968C-817DB6A1B845}"/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283</Words>
  <Application>Microsoft Macintosh PowerPoint</Application>
  <PresentationFormat>Affichage à l'écran (16:9)</PresentationFormat>
  <Paragraphs>49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Thème Office</vt:lpstr>
      <vt:lpstr>Présentation PowerPoint</vt:lpstr>
      <vt:lpstr>My name is </vt:lpstr>
      <vt:lpstr>Today, many buildings are insulated like that in France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…a mobile factory was prototyped so that products are always produced locally !</vt:lpstr>
      <vt:lpstr>Présentation PowerPoint</vt:lpstr>
      <vt:lpstr>A franchise of the ISOL’en Paille concept which has already found several production sites  and Europe soon !</vt:lpstr>
      <vt:lpstr>A fundraiser is underway</vt:lpstr>
      <vt:lpstr>Présentation PowerPoint</vt:lpstr>
    </vt:vector>
  </TitlesOfParts>
  <Company>CCI des Pays de la Loire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FIGUREAU Pauline</dc:creator>
  <cp:lastModifiedBy>Oudhof Nico</cp:lastModifiedBy>
  <cp:revision>101</cp:revision>
  <dcterms:created xsi:type="dcterms:W3CDTF">2018-09-18T12:32:34Z</dcterms:created>
  <dcterms:modified xsi:type="dcterms:W3CDTF">2024-09-01T17:22:36Z</dcterms:modified>
</cp:coreProperties>
</file>